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5" r:id="rId9"/>
    <p:sldId id="262" r:id="rId10"/>
    <p:sldId id="263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1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jpg>
</file>

<file path=ppt/media/image12.jpeg>
</file>

<file path=ppt/media/image13.gif>
</file>

<file path=ppt/media/image14.pn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058BF-C5E1-4B52-BD8A-FD1AD57793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CD51F7-3CC3-4BB7-8291-B1789482E8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320447-D6C7-43E1-AE88-1FB66CC9C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5E17B6-E7FC-473A-8D5F-0E6B838EA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4AF4E0-FDDB-42B9-862C-7BBC501CD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1460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E922F-6166-4009-A42D-027DC7180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7791CF-167D-446D-9F99-6976C986E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3CA422-E040-4DE1-9DA5-C8D37C116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813B0B-60E7-494E-91CB-055BC2690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48C554-7C1B-4D8F-9B6B-044926569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3572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C66EF0-6ED8-49A7-BDAD-E20A143FAE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FCE9CD-90A9-44BA-B293-0662E077DD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77240" y="365125"/>
            <a:ext cx="779526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57DAE0-05C4-460B-B96D-BD183ED03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B3CA93-55C9-4AA3-89A0-55490F745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BFD820-FF26-4325-816F-310C30F80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6699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736C8-0B4F-4655-A630-0B1D2540B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8B888-85E0-4D92-903E-C3FE7E870D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648916-250B-4232-BD7D-571FDE79F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A8BFB4-647C-4104-B6D4-3346051C3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FA73F-2BE8-4370-AE90-58F4CE51F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9730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1446D-9FAC-4157-A41A-51675C8BE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0293" y="1709738"/>
            <a:ext cx="10617157" cy="275889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AF8D4A-8F93-4399-9546-64F286400D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0293" y="4589463"/>
            <a:ext cx="1061715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2FD4-BF96-470C-8247-20DFAE1CF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175A2D-86C4-4467-BAB8-E9ED004D2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442A4D-D9B2-4C82-95E4-B86F9F5F3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6856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6B3AA-8C30-429E-B934-AF1220438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15834E-691F-4728-88F5-A0C4696695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77240" y="1825625"/>
            <a:ext cx="52425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876374-880F-4E25-9F88-79E3C1AB1F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19BD69-B509-4FCE-95A8-ED03FFC8C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7C287B-AE5B-490B-BF81-A50D7A2E8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3C2246-303C-4A29-B6EA-E62CEDE6C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6282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2FE79-D5BE-43E8-B6C5-2675B7F4D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578148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9D3A07-BA51-4113-902E-830A887D23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1803903"/>
            <a:ext cx="522033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E320A9-E274-4E1B-B02D-9A3F510A1F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77240" y="2737063"/>
            <a:ext cx="5220335" cy="3452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E80D3A-C2A8-4B78-B7E2-4908C74B1C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0390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5D84DD-9460-4B08-86AD-27486A9400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37063"/>
            <a:ext cx="5183188" cy="3452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B0B7F8-282C-4210-AE7D-F35228BAC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E343A9-1067-4DCF-BACC-1F7F38050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84E471-04DB-4DB5-8CC5-16B3FC885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4168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D87C0-272E-4E50-A316-78079B2B9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06C1C9-1F69-432A-858C-D828B56E1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6D9A1B-D149-4B97-B161-3D7C9ADBC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B3722F-8C88-4E54-8CD6-12D31A05F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5666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E1B4EE-6DFC-45F3-9174-D913EB57C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F7F7DC-6DDE-4337-AD27-BBE7D5422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C58EA9-3AC4-421E-B133-1FA7757DF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1632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035BB-74CC-43E9-B71F-A5C05D17E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457200"/>
            <a:ext cx="399478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AADC9E-7845-4DB1-87E3-6FBFB2B03B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C925A8-2A07-43B9-B549-061F368498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7240" y="2226364"/>
            <a:ext cx="3994785" cy="3642623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1A9037-0564-43A1-8156-1D9932E1F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FF0D40-D0E1-49C9-BE47-91BBC50AB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D129BD-890D-412E-9805-D29F4A0D3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1468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8ADB4-BA7B-42C2-9C6C-58B2763F8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020" y="457200"/>
            <a:ext cx="405400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519B58-B546-4E6B-BE00-3D1D64DA86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AA0AB8-41A9-4548-9B83-3EFF79A00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8020" y="2250218"/>
            <a:ext cx="4054006" cy="3618769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BB33ED-A015-4992-A004-33D41CFFA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C29CDA-E85F-47D1-83B7-02A50DEBF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49625F-5352-4136-8AC4-F8899D00A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512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CD62DB5A-5AA0-4E7E-94AB-AD20F02CA8DF}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F086ECE-EF43-4B07-9DD0-59679471A067}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lumOff val="1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D3A74F-6169-4D30-A245-B46D738BE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2" y="365125"/>
            <a:ext cx="1063751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877E64-7A05-44DA-81FA-6EF4806BBF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2" y="1825625"/>
            <a:ext cx="1063751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2C5EC6-E331-4312-AC12-56D55F7D2B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77242" y="6488268"/>
            <a:ext cx="27432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3657AA7F-BE72-4467-897E-7A302F46504F}" type="datetimeFigureOut">
              <a:rPr lang="en-US" smtClean="0"/>
              <a:pPr/>
              <a:t>6/7/2023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37FC5D-92B2-4B4D-8111-6EDEF28069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88268"/>
            <a:ext cx="41148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3A104D-C777-4A6E-8A43-F94028E5E3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71560" y="6488268"/>
            <a:ext cx="27432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35747434-7036-48DB-A148-6B3D8EE75C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154256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15" r:id="rId7"/>
    <p:sldLayoutId id="2147483716" r:id="rId8"/>
    <p:sldLayoutId id="2147483723" r:id="rId9"/>
    <p:sldLayoutId id="2147483714" r:id="rId10"/>
    <p:sldLayoutId id="214748372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>
            <a:lumMod val="60000"/>
            <a:lumOff val="40000"/>
          </a:schemeClr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1">
            <a:extLst>
              <a:ext uri="{FF2B5EF4-FFF2-40B4-BE49-F238E27FC236}">
                <a16:creationId xmlns:a16="http://schemas.microsoft.com/office/drawing/2014/main" id="{55D20674-CF0C-4687-81B6-A613F871AF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" name="Picture 3" descr="Bitki, beyaz klavye, beyaz bir bardağı, Not defteri ve kalem ile en iyi tahta masasının görünümü">
            <a:extLst>
              <a:ext uri="{FF2B5EF4-FFF2-40B4-BE49-F238E27FC236}">
                <a16:creationId xmlns:a16="http://schemas.microsoft.com/office/drawing/2014/main" id="{9ADC1383-71DB-0BA3-F085-3D36467B20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1474" b="1550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7" name="Rectangle 23">
            <a:extLst>
              <a:ext uri="{FF2B5EF4-FFF2-40B4-BE49-F238E27FC236}">
                <a16:creationId xmlns:a16="http://schemas.microsoft.com/office/drawing/2014/main" id="{6C819BFF-25C5-425C-8CD1-789F7A30D2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1840754"/>
            <a:ext cx="12188952" cy="501724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0EAAB608-692E-E069-3D3C-E3DED4F52B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7240" y="3688205"/>
            <a:ext cx="8731683" cy="1236943"/>
          </a:xfrm>
        </p:spPr>
        <p:txBody>
          <a:bodyPr anchor="b">
            <a:normAutofit/>
          </a:bodyPr>
          <a:lstStyle/>
          <a:p>
            <a:pPr algn="l"/>
            <a:r>
              <a:rPr lang="tr-TR" sz="3800">
                <a:solidFill>
                  <a:srgbClr val="FFFFFF"/>
                </a:solidFill>
              </a:rPr>
              <a:t>Chessboard Detection and Piece Recognition</a:t>
            </a:r>
            <a:endParaRPr lang="es-ES" sz="3800">
              <a:solidFill>
                <a:srgbClr val="FFFFFF"/>
              </a:solidFill>
            </a:endParaRP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07928EAF-801F-962F-BBD3-E789EE0D0C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7240" y="5121835"/>
            <a:ext cx="8731683" cy="615577"/>
          </a:xfrm>
        </p:spPr>
        <p:txBody>
          <a:bodyPr anchor="t">
            <a:normAutofit/>
          </a:bodyPr>
          <a:lstStyle/>
          <a:p>
            <a:pPr algn="l"/>
            <a:r>
              <a:rPr lang="tr-TR" sz="1400">
                <a:solidFill>
                  <a:srgbClr val="FFFFFF"/>
                </a:solidFill>
              </a:rPr>
              <a:t>Sait Sevban Cander </a:t>
            </a:r>
          </a:p>
          <a:p>
            <a:pPr algn="l"/>
            <a:r>
              <a:rPr lang="tr-TR" sz="1400">
                <a:solidFill>
                  <a:srgbClr val="FFFFFF"/>
                </a:solidFill>
              </a:rPr>
              <a:t>Süleyman Can Ertem</a:t>
            </a:r>
            <a:endParaRPr lang="es-ES" sz="14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0547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1AFC9BB8-4F61-4F10-9267-2AAC6682F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Training</a:t>
            </a:r>
            <a:endParaRPr lang="es-ES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0E4DF109-DD75-2810-777A-5A39A7BCB0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sz="2800" dirty="0" err="1"/>
              <a:t>Loss</a:t>
            </a:r>
            <a:endParaRPr lang="es-ES" dirty="0"/>
          </a:p>
        </p:txBody>
      </p:sp>
      <p:pic>
        <p:nvPicPr>
          <p:cNvPr id="5" name="Resim 4" descr="metin, el yazısı, çizgi, öykü gelişim çizgisi; kumpas; grafiğini çıkarma içeren bir resim&#10;&#10;Açıklama otomatik olarak oluşturuldu">
            <a:extLst>
              <a:ext uri="{FF2B5EF4-FFF2-40B4-BE49-F238E27FC236}">
                <a16:creationId xmlns:a16="http://schemas.microsoft.com/office/drawing/2014/main" id="{85A547E6-F4DF-2F64-3880-18123CE700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6019" y="1825624"/>
            <a:ext cx="8825943" cy="467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3247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1C0F580-051F-A137-1200-A03CE4164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Prediction</a:t>
            </a:r>
            <a:endParaRPr lang="es-ES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DE70CAC-1F9B-C08E-5FA3-05BA6432E6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 dirty="0"/>
          </a:p>
          <a:p>
            <a:endParaRPr lang="tr-TR" dirty="0"/>
          </a:p>
          <a:p>
            <a:r>
              <a:rPr lang="tr-TR" dirty="0"/>
              <a:t>Model </a:t>
            </a:r>
            <a:r>
              <a:rPr lang="tr-TR" dirty="0" err="1"/>
              <a:t>categorized</a:t>
            </a:r>
            <a:r>
              <a:rPr lang="tr-TR" dirty="0"/>
              <a:t> </a:t>
            </a:r>
            <a:r>
              <a:rPr lang="tr-TR" dirty="0" err="1"/>
              <a:t>each</a:t>
            </a:r>
            <a:r>
              <a:rPr lang="tr-TR" dirty="0"/>
              <a:t> </a:t>
            </a:r>
          </a:p>
          <a:p>
            <a:pPr marL="0" indent="0">
              <a:buNone/>
            </a:pPr>
            <a:r>
              <a:rPr lang="tr-TR" dirty="0" err="1"/>
              <a:t>subimage</a:t>
            </a:r>
            <a:r>
              <a:rPr lang="tr-TR" dirty="0"/>
              <a:t>(</a:t>
            </a:r>
            <a:r>
              <a:rPr lang="tr-TR" dirty="0" err="1"/>
              <a:t>square</a:t>
            </a:r>
            <a:r>
              <a:rPr lang="tr-TR" dirty="0"/>
              <a:t>) </a:t>
            </a:r>
            <a:r>
              <a:rPr lang="tr-TR" dirty="0" err="1"/>
              <a:t>individually</a:t>
            </a:r>
            <a:endParaRPr lang="tr-TR" dirty="0"/>
          </a:p>
          <a:p>
            <a:endParaRPr lang="tr-TR" dirty="0"/>
          </a:p>
          <a:p>
            <a:r>
              <a:rPr lang="tr-TR" dirty="0" err="1"/>
              <a:t>Labeled</a:t>
            </a:r>
            <a:r>
              <a:rPr lang="tr-TR" dirty="0"/>
              <a:t> </a:t>
            </a:r>
            <a:r>
              <a:rPr lang="tr-TR" dirty="0" err="1"/>
              <a:t>each</a:t>
            </a:r>
            <a:r>
              <a:rPr lang="tr-TR" dirty="0"/>
              <a:t> </a:t>
            </a:r>
            <a:r>
              <a:rPr lang="tr-TR" dirty="0" err="1"/>
              <a:t>square</a:t>
            </a:r>
            <a:r>
              <a:rPr lang="tr-TR" dirty="0"/>
              <a:t> </a:t>
            </a:r>
          </a:p>
          <a:p>
            <a:pPr marL="0" indent="0">
              <a:buNone/>
            </a:pPr>
            <a:r>
              <a:rPr lang="tr-TR" dirty="0" err="1"/>
              <a:t>with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most</a:t>
            </a:r>
            <a:r>
              <a:rPr lang="tr-TR" dirty="0"/>
              <a:t> </a:t>
            </a:r>
            <a:r>
              <a:rPr lang="tr-TR" dirty="0" err="1"/>
              <a:t>probable</a:t>
            </a:r>
            <a:r>
              <a:rPr lang="tr-TR" dirty="0"/>
              <a:t> </a:t>
            </a:r>
            <a:r>
              <a:rPr lang="tr-TR" dirty="0" err="1"/>
              <a:t>piece</a:t>
            </a:r>
            <a:r>
              <a:rPr lang="tr-TR" dirty="0"/>
              <a:t>.</a:t>
            </a:r>
          </a:p>
          <a:p>
            <a:endParaRPr lang="tr-TR" dirty="0"/>
          </a:p>
        </p:txBody>
      </p:sp>
      <p:pic>
        <p:nvPicPr>
          <p:cNvPr id="4098" name="Picture 2" descr="5 Factors to Consider Before Exploring AI in Fraud Prediction | Corporate  Compliance Insights">
            <a:extLst>
              <a:ext uri="{FF2B5EF4-FFF2-40B4-BE49-F238E27FC236}">
                <a16:creationId xmlns:a16="http://schemas.microsoft.com/office/drawing/2014/main" id="{7174D021-1118-249F-2584-3EFB21FFEF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9025" y="1450109"/>
            <a:ext cx="7198547" cy="4798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93620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3" name="Rectangle 1032">
            <a:extLst>
              <a:ext uri="{FF2B5EF4-FFF2-40B4-BE49-F238E27FC236}">
                <a16:creationId xmlns:a16="http://schemas.microsoft.com/office/drawing/2014/main" id="{A80A97F9-87C9-4710-B480-406EA55C9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6D6F0AC2-F229-46DE-A0A2-5CB386CE90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0" y="0"/>
            <a:ext cx="12188952" cy="6858000"/>
          </a:xfrm>
          <a:prstGeom prst="rect">
            <a:avLst/>
          </a:prstGeom>
          <a:solidFill>
            <a:schemeClr val="bg2">
              <a:lumMod val="90000"/>
              <a:lumOff val="1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6FD9E5C3-BFC7-9B66-A257-598E623459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777240"/>
            <a:ext cx="3948953" cy="1812537"/>
          </a:xfrm>
        </p:spPr>
        <p:txBody>
          <a:bodyPr anchor="b">
            <a:normAutofit/>
          </a:bodyPr>
          <a:lstStyle/>
          <a:p>
            <a:r>
              <a:rPr lang="tr-TR" sz="4400"/>
              <a:t>FEN Notation</a:t>
            </a:r>
            <a:endParaRPr lang="es-ES" sz="440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0884A5B-152D-5AC4-45F4-28CC34AE84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240" y="2786743"/>
            <a:ext cx="3948953" cy="3390220"/>
          </a:xfrm>
        </p:spPr>
        <p:txBody>
          <a:bodyPr anchor="t">
            <a:normAutofit/>
          </a:bodyPr>
          <a:lstStyle/>
          <a:p>
            <a:r>
              <a:rPr lang="es-ES" dirty="0"/>
              <a:t>Forsyth–Edwards </a:t>
            </a:r>
            <a:r>
              <a:rPr lang="es-ES" dirty="0" err="1"/>
              <a:t>Notation</a:t>
            </a:r>
            <a:endParaRPr lang="tr-TR" dirty="0"/>
          </a:p>
          <a:p>
            <a:r>
              <a:rPr lang="tr-TR" dirty="0" err="1"/>
              <a:t>It</a:t>
            </a:r>
            <a:r>
              <a:rPr lang="tr-TR" dirty="0"/>
              <a:t> </a:t>
            </a:r>
            <a:r>
              <a:rPr lang="en-US" dirty="0"/>
              <a:t>provide</a:t>
            </a:r>
            <a:r>
              <a:rPr lang="tr-TR" dirty="0"/>
              <a:t>s</a:t>
            </a:r>
            <a:r>
              <a:rPr lang="en-US" dirty="0"/>
              <a:t> all the necessary information to restart a game from a particular position</a:t>
            </a:r>
            <a:endParaRPr lang="tr-TR" dirty="0"/>
          </a:p>
          <a:p>
            <a:r>
              <a:rPr lang="tr-TR" dirty="0" err="1"/>
              <a:t>Saved</a:t>
            </a:r>
            <a:r>
              <a:rPr lang="tr-TR" dirty="0"/>
              <a:t> as a </a:t>
            </a:r>
            <a:r>
              <a:rPr lang="tr-TR" dirty="0" err="1"/>
              <a:t>string</a:t>
            </a:r>
            <a:endParaRPr lang="tr-TR" dirty="0"/>
          </a:p>
          <a:p>
            <a:endParaRPr lang="es-ES" dirty="0"/>
          </a:p>
        </p:txBody>
      </p:sp>
      <p:sp>
        <p:nvSpPr>
          <p:cNvPr id="1037" name="Rectangle 1036">
            <a:extLst>
              <a:ext uri="{FF2B5EF4-FFF2-40B4-BE49-F238E27FC236}">
                <a16:creationId xmlns:a16="http://schemas.microsoft.com/office/drawing/2014/main" id="{6988DF46-BB01-4433-86D4-321BC88CE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24167" y="476600"/>
            <a:ext cx="5888959" cy="59063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Forsyth-Edwards Notation F.A.Q.">
            <a:extLst>
              <a:ext uri="{FF2B5EF4-FFF2-40B4-BE49-F238E27FC236}">
                <a16:creationId xmlns:a16="http://schemas.microsoft.com/office/drawing/2014/main" id="{B7C93071-1905-195E-6E1D-316FA66244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716347" y="453970"/>
            <a:ext cx="6150747" cy="5906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09738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BE0F7B73-3C25-53BE-1A37-28C01E2EC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Analysis Board</a:t>
            </a:r>
            <a:endParaRPr lang="es-ES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4DF817D4-1366-6CDD-F260-7D25C07F90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241" y="1690688"/>
            <a:ext cx="10637518" cy="4351338"/>
          </a:xfrm>
        </p:spPr>
        <p:txBody>
          <a:bodyPr/>
          <a:lstStyle/>
          <a:p>
            <a:r>
              <a:rPr lang="tr-TR" dirty="0" err="1"/>
              <a:t>Stockfish</a:t>
            </a:r>
            <a:r>
              <a:rPr lang="tr-TR" dirty="0"/>
              <a:t> </a:t>
            </a:r>
            <a:r>
              <a:rPr lang="tr-TR" dirty="0" err="1"/>
              <a:t>chess</a:t>
            </a:r>
            <a:r>
              <a:rPr lang="tr-TR" dirty="0"/>
              <a:t> engine, ‘</a:t>
            </a:r>
            <a:r>
              <a:rPr lang="tr-TR" dirty="0" err="1"/>
              <a:t>Lichess</a:t>
            </a:r>
            <a:r>
              <a:rPr lang="tr-TR" dirty="0"/>
              <a:t>’ – </a:t>
            </a:r>
            <a:r>
              <a:rPr lang="tr-TR" dirty="0" err="1"/>
              <a:t>automatic</a:t>
            </a:r>
            <a:r>
              <a:rPr lang="tr-TR" dirty="0"/>
              <a:t> </a:t>
            </a:r>
            <a:r>
              <a:rPr lang="tr-TR" dirty="0" err="1"/>
              <a:t>direction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website</a:t>
            </a:r>
            <a:endParaRPr lang="tr-TR" dirty="0"/>
          </a:p>
          <a:p>
            <a:endParaRPr lang="tr-TR" dirty="0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1987F4C3-F010-4434-CD19-A8DC591B64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8041" y="2451202"/>
            <a:ext cx="7187339" cy="3725761"/>
          </a:xfrm>
          <a:prstGeom prst="rect">
            <a:avLst/>
          </a:prstGeom>
        </p:spPr>
      </p:pic>
      <p:pic>
        <p:nvPicPr>
          <p:cNvPr id="7" name="Resim 6" descr="masa oyunu, salon oyun ve sporları, masaüstü oyunu, oyunlar içeren bir resim&#10;&#10;Açıklama otomatik olarak oluşturuldu">
            <a:extLst>
              <a:ext uri="{FF2B5EF4-FFF2-40B4-BE49-F238E27FC236}">
                <a16:creationId xmlns:a16="http://schemas.microsoft.com/office/drawing/2014/main" id="{59B86B26-0F28-B863-2A5A-B00A20AE87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133" y="2201038"/>
            <a:ext cx="4626835" cy="4509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0607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7DC888B6-D041-73F3-856A-CCAFAF37C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Results</a:t>
            </a:r>
            <a:endParaRPr lang="es-ES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A9CF3710-F181-82AD-C54B-BF7EBE9B3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8616" y="1825625"/>
            <a:ext cx="10637518" cy="4351338"/>
          </a:xfrm>
        </p:spPr>
        <p:txBody>
          <a:bodyPr/>
          <a:lstStyle/>
          <a:p>
            <a:r>
              <a:rPr lang="tr-TR" dirty="0"/>
              <a:t>First 100 </a:t>
            </a:r>
            <a:r>
              <a:rPr lang="tr-TR" dirty="0" err="1"/>
              <a:t>epochs</a:t>
            </a:r>
            <a:r>
              <a:rPr lang="tr-TR" dirty="0"/>
              <a:t>, %76 </a:t>
            </a:r>
            <a:r>
              <a:rPr lang="tr-TR" dirty="0" err="1"/>
              <a:t>success</a:t>
            </a:r>
            <a:r>
              <a:rPr lang="tr-TR" dirty="0"/>
              <a:t> rate</a:t>
            </a:r>
          </a:p>
          <a:p>
            <a:endParaRPr lang="tr-TR" dirty="0"/>
          </a:p>
          <a:p>
            <a:endParaRPr lang="tr-TR" dirty="0"/>
          </a:p>
          <a:p>
            <a:r>
              <a:rPr lang="tr-TR" dirty="0" err="1"/>
              <a:t>Then</a:t>
            </a:r>
            <a:r>
              <a:rPr lang="tr-TR" dirty="0"/>
              <a:t> 200 </a:t>
            </a:r>
            <a:r>
              <a:rPr lang="tr-TR" dirty="0" err="1"/>
              <a:t>epochs</a:t>
            </a:r>
            <a:r>
              <a:rPr lang="tr-TR" dirty="0"/>
              <a:t>, 55/64 = %86 </a:t>
            </a:r>
            <a:r>
              <a:rPr lang="tr-TR" dirty="0" err="1"/>
              <a:t>overall</a:t>
            </a:r>
            <a:r>
              <a:rPr lang="tr-TR" dirty="0"/>
              <a:t> </a:t>
            </a:r>
            <a:r>
              <a:rPr lang="tr-TR" dirty="0" err="1"/>
              <a:t>success</a:t>
            </a:r>
            <a:r>
              <a:rPr lang="tr-TR" dirty="0"/>
              <a:t> rate</a:t>
            </a:r>
          </a:p>
          <a:p>
            <a:pPr lvl="1"/>
            <a:r>
              <a:rPr lang="tr-TR" dirty="0"/>
              <a:t>- 2 </a:t>
            </a:r>
            <a:r>
              <a:rPr lang="tr-TR" dirty="0" err="1"/>
              <a:t>non-empty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7 </a:t>
            </a:r>
            <a:r>
              <a:rPr lang="tr-TR" dirty="0" err="1"/>
              <a:t>wrong</a:t>
            </a:r>
            <a:r>
              <a:rPr lang="tr-TR" dirty="0"/>
              <a:t> </a:t>
            </a:r>
            <a:r>
              <a:rPr lang="tr-TR" dirty="0" err="1"/>
              <a:t>categorization</a:t>
            </a:r>
            <a:endParaRPr lang="tr-TR" dirty="0"/>
          </a:p>
          <a:p>
            <a:endParaRPr lang="tr-TR" dirty="0"/>
          </a:p>
          <a:p>
            <a:r>
              <a:rPr lang="tr-TR" dirty="0" err="1"/>
              <a:t>Empty</a:t>
            </a:r>
            <a:r>
              <a:rPr lang="tr-TR" dirty="0"/>
              <a:t> </a:t>
            </a:r>
            <a:r>
              <a:rPr lang="tr-TR" dirty="0" err="1"/>
              <a:t>squares</a:t>
            </a:r>
            <a:r>
              <a:rPr lang="tr-TR" dirty="0"/>
              <a:t> %94 </a:t>
            </a:r>
            <a:r>
              <a:rPr lang="tr-TR" dirty="0" err="1"/>
              <a:t>successful</a:t>
            </a:r>
            <a:endParaRPr lang="tr-TR" dirty="0"/>
          </a:p>
          <a:p>
            <a:endParaRPr lang="tr-TR" dirty="0"/>
          </a:p>
          <a:p>
            <a:r>
              <a:rPr lang="tr-TR" dirty="0" err="1"/>
              <a:t>Too</a:t>
            </a:r>
            <a:r>
              <a:rPr lang="tr-TR" dirty="0"/>
              <a:t> </a:t>
            </a:r>
            <a:r>
              <a:rPr lang="tr-TR" dirty="0" err="1"/>
              <a:t>many</a:t>
            </a:r>
            <a:r>
              <a:rPr lang="tr-TR" dirty="0"/>
              <a:t> </a:t>
            </a:r>
            <a:r>
              <a:rPr lang="tr-TR" dirty="0" err="1"/>
              <a:t>bishops</a:t>
            </a:r>
            <a:r>
              <a:rPr lang="tr-TR" dirty="0"/>
              <a:t> on </a:t>
            </a:r>
            <a:r>
              <a:rPr lang="tr-TR" dirty="0" err="1"/>
              <a:t>the</a:t>
            </a:r>
            <a:r>
              <a:rPr lang="tr-TR" dirty="0"/>
              <a:t> board</a:t>
            </a:r>
            <a:endParaRPr lang="es-ES" dirty="0"/>
          </a:p>
        </p:txBody>
      </p:sp>
      <p:pic>
        <p:nvPicPr>
          <p:cNvPr id="2054" name="Picture 6" descr="Duşta Ağlayan Zenci - Seni Severdim 1-Saat - YouTube">
            <a:extLst>
              <a:ext uri="{FF2B5EF4-FFF2-40B4-BE49-F238E27FC236}">
                <a16:creationId xmlns:a16="http://schemas.microsoft.com/office/drawing/2014/main" id="{E70271DE-7097-FC88-BC2F-5A7414AD1BC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21" t="13030" r="21919" b="12088"/>
          <a:stretch/>
        </p:blipFill>
        <p:spPr bwMode="auto">
          <a:xfrm>
            <a:off x="1302327" y="1825625"/>
            <a:ext cx="3380509" cy="3392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31280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067A6FD-5067-8F3B-B0FB-107C20EB78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Possible</a:t>
            </a:r>
            <a:r>
              <a:rPr lang="tr-TR" dirty="0"/>
              <a:t> </a:t>
            </a:r>
            <a:r>
              <a:rPr lang="tr-TR" dirty="0" err="1"/>
              <a:t>Reasons</a:t>
            </a:r>
            <a:endParaRPr lang="es-ES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512C212E-81DD-477A-2E7B-1C1ABEAB3C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tr-TR" dirty="0" err="1"/>
              <a:t>Quite</a:t>
            </a:r>
            <a:r>
              <a:rPr lang="tr-TR" dirty="0"/>
              <a:t> </a:t>
            </a:r>
            <a:r>
              <a:rPr lang="tr-TR" dirty="0" err="1"/>
              <a:t>small</a:t>
            </a:r>
            <a:r>
              <a:rPr lang="tr-TR" dirty="0"/>
              <a:t> </a:t>
            </a:r>
            <a:r>
              <a:rPr lang="tr-TR" dirty="0" err="1"/>
              <a:t>dataset</a:t>
            </a:r>
            <a:endParaRPr lang="tr-TR" dirty="0"/>
          </a:p>
          <a:p>
            <a:endParaRPr lang="tr-TR" dirty="0"/>
          </a:p>
          <a:p>
            <a:r>
              <a:rPr lang="tr-TR" dirty="0" err="1"/>
              <a:t>Non-uniform</a:t>
            </a:r>
            <a:r>
              <a:rPr lang="tr-TR" dirty="0"/>
              <a:t> </a:t>
            </a:r>
            <a:r>
              <a:rPr lang="tr-TR" dirty="0" err="1"/>
              <a:t>input</a:t>
            </a:r>
            <a:r>
              <a:rPr lang="tr-TR" dirty="0"/>
              <a:t> </a:t>
            </a:r>
            <a:r>
              <a:rPr lang="tr-TR" dirty="0" err="1"/>
              <a:t>dimension</a:t>
            </a:r>
            <a:endParaRPr lang="tr-TR" dirty="0"/>
          </a:p>
          <a:p>
            <a:endParaRPr lang="tr-TR" dirty="0"/>
          </a:p>
          <a:p>
            <a:r>
              <a:rPr lang="tr-TR" dirty="0" err="1"/>
              <a:t>Low</a:t>
            </a:r>
            <a:r>
              <a:rPr lang="tr-TR" dirty="0"/>
              <a:t> </a:t>
            </a:r>
            <a:r>
              <a:rPr lang="tr-TR" dirty="0" err="1"/>
              <a:t>quality</a:t>
            </a:r>
            <a:r>
              <a:rPr lang="tr-TR" dirty="0"/>
              <a:t> </a:t>
            </a:r>
            <a:r>
              <a:rPr lang="tr-TR" dirty="0" err="1"/>
              <a:t>subimages</a:t>
            </a:r>
            <a:endParaRPr lang="tr-TR" dirty="0"/>
          </a:p>
          <a:p>
            <a:endParaRPr lang="tr-TR" dirty="0"/>
          </a:p>
          <a:p>
            <a:r>
              <a:rPr lang="tr-TR" dirty="0"/>
              <a:t>Top </a:t>
            </a:r>
            <a:r>
              <a:rPr lang="tr-TR" dirty="0" err="1"/>
              <a:t>view</a:t>
            </a:r>
            <a:r>
              <a:rPr lang="tr-TR" dirty="0"/>
              <a:t> </a:t>
            </a:r>
            <a:r>
              <a:rPr lang="tr-TR" dirty="0" err="1"/>
              <a:t>image</a:t>
            </a:r>
            <a:endParaRPr lang="tr-TR" dirty="0"/>
          </a:p>
          <a:p>
            <a:endParaRPr lang="tr-TR" dirty="0"/>
          </a:p>
          <a:p>
            <a:r>
              <a:rPr lang="tr-TR" dirty="0" err="1"/>
              <a:t>Similarity</a:t>
            </a:r>
            <a:r>
              <a:rPr lang="tr-TR" dirty="0"/>
              <a:t> of </a:t>
            </a:r>
            <a:r>
              <a:rPr lang="tr-TR" dirty="0" err="1"/>
              <a:t>chess</a:t>
            </a:r>
            <a:r>
              <a:rPr lang="tr-TR" dirty="0"/>
              <a:t> </a:t>
            </a:r>
            <a:r>
              <a:rPr lang="tr-TR" dirty="0" err="1"/>
              <a:t>pieces</a:t>
            </a:r>
            <a:endParaRPr lang="tr-TR" dirty="0"/>
          </a:p>
          <a:p>
            <a:endParaRPr lang="tr-TR" dirty="0"/>
          </a:p>
          <a:p>
            <a:r>
              <a:rPr lang="tr-TR" dirty="0" err="1"/>
              <a:t>Illumination</a:t>
            </a:r>
            <a:r>
              <a:rPr lang="tr-TR" dirty="0"/>
              <a:t> </a:t>
            </a:r>
          </a:p>
          <a:p>
            <a:endParaRPr lang="es-ES" dirty="0"/>
          </a:p>
        </p:txBody>
      </p:sp>
      <p:pic>
        <p:nvPicPr>
          <p:cNvPr id="5122" name="Picture 2" descr="takım elbiseli (@siyah_adam311) | TikTok">
            <a:extLst>
              <a:ext uri="{FF2B5EF4-FFF2-40B4-BE49-F238E27FC236}">
                <a16:creationId xmlns:a16="http://schemas.microsoft.com/office/drawing/2014/main" id="{13FF7E34-9CBA-9D32-5A20-9A77ACA275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2692" y="1609291"/>
            <a:ext cx="4192065" cy="4192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90039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C74C8F5A-8A62-A093-9FBE-97F157426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Further</a:t>
            </a:r>
            <a:r>
              <a:rPr lang="tr-TR" dirty="0"/>
              <a:t> </a:t>
            </a:r>
            <a:r>
              <a:rPr lang="tr-TR" dirty="0" err="1"/>
              <a:t>work</a:t>
            </a:r>
            <a:endParaRPr lang="es-ES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9532D7CD-0D6E-E8EC-B00B-9B7725BBD2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/>
              <a:t>Images</a:t>
            </a:r>
            <a:r>
              <a:rPr lang="tr-TR" dirty="0"/>
              <a:t> </a:t>
            </a:r>
            <a:r>
              <a:rPr lang="tr-TR" dirty="0" err="1"/>
              <a:t>from</a:t>
            </a:r>
            <a:r>
              <a:rPr lang="tr-TR" dirty="0"/>
              <a:t> </a:t>
            </a:r>
            <a:r>
              <a:rPr lang="tr-TR" dirty="0" err="1"/>
              <a:t>every</a:t>
            </a:r>
            <a:r>
              <a:rPr lang="tr-TR" dirty="0"/>
              <a:t> </a:t>
            </a:r>
            <a:r>
              <a:rPr lang="tr-TR" dirty="0" err="1"/>
              <a:t>angle</a:t>
            </a:r>
            <a:endParaRPr lang="tr-TR" dirty="0"/>
          </a:p>
          <a:p>
            <a:endParaRPr lang="tr-TR" dirty="0"/>
          </a:p>
          <a:p>
            <a:r>
              <a:rPr lang="tr-TR" dirty="0" err="1"/>
              <a:t>Larger</a:t>
            </a:r>
            <a:r>
              <a:rPr lang="tr-TR" dirty="0"/>
              <a:t> </a:t>
            </a:r>
            <a:r>
              <a:rPr lang="tr-TR" dirty="0" err="1"/>
              <a:t>dataset</a:t>
            </a:r>
            <a:r>
              <a:rPr lang="tr-TR" dirty="0"/>
              <a:t> </a:t>
            </a:r>
            <a:r>
              <a:rPr lang="tr-TR" dirty="0" err="1"/>
              <a:t>with</a:t>
            </a:r>
            <a:r>
              <a:rPr lang="tr-TR" dirty="0"/>
              <a:t> </a:t>
            </a:r>
            <a:r>
              <a:rPr lang="tr-TR" dirty="0" err="1"/>
              <a:t>variety</a:t>
            </a:r>
            <a:r>
              <a:rPr lang="tr-TR" dirty="0"/>
              <a:t> of </a:t>
            </a:r>
            <a:r>
              <a:rPr lang="tr-TR" dirty="0" err="1"/>
              <a:t>chess</a:t>
            </a:r>
            <a:r>
              <a:rPr lang="tr-TR" dirty="0"/>
              <a:t> </a:t>
            </a:r>
            <a:r>
              <a:rPr lang="tr-TR" dirty="0" err="1"/>
              <a:t>sets</a:t>
            </a:r>
            <a:endParaRPr lang="tr-TR" dirty="0"/>
          </a:p>
          <a:p>
            <a:endParaRPr lang="tr-TR" dirty="0"/>
          </a:p>
          <a:p>
            <a:r>
              <a:rPr lang="tr-TR" dirty="0"/>
              <a:t>Live </a:t>
            </a:r>
            <a:r>
              <a:rPr lang="tr-TR" dirty="0" err="1"/>
              <a:t>analysis</a:t>
            </a:r>
            <a:r>
              <a:rPr lang="tr-TR" dirty="0"/>
              <a:t> </a:t>
            </a:r>
            <a:r>
              <a:rPr lang="tr-TR" dirty="0" err="1"/>
              <a:t>from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video</a:t>
            </a:r>
          </a:p>
          <a:p>
            <a:endParaRPr lang="tr-TR" dirty="0"/>
          </a:p>
          <a:p>
            <a:r>
              <a:rPr lang="tr-TR" dirty="0" err="1"/>
              <a:t>Higher</a:t>
            </a:r>
            <a:r>
              <a:rPr lang="tr-TR" dirty="0"/>
              <a:t> </a:t>
            </a:r>
            <a:r>
              <a:rPr lang="tr-TR" dirty="0" err="1"/>
              <a:t>resolution</a:t>
            </a:r>
            <a:r>
              <a:rPr lang="tr-TR" dirty="0"/>
              <a:t> </a:t>
            </a:r>
            <a:r>
              <a:rPr lang="tr-TR" dirty="0" err="1"/>
              <a:t>images</a:t>
            </a:r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es-ES" dirty="0"/>
          </a:p>
        </p:txBody>
      </p:sp>
      <p:pic>
        <p:nvPicPr>
          <p:cNvPr id="6146" name="Picture 2" descr="Who Is GigaChad: Meme, Digital Creation or Russian Model?">
            <a:extLst>
              <a:ext uri="{FF2B5EF4-FFF2-40B4-BE49-F238E27FC236}">
                <a16:creationId xmlns:a16="http://schemas.microsoft.com/office/drawing/2014/main" id="{92C653F4-A1D8-8FD4-A7C2-7D7160A104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7604" y="1002145"/>
            <a:ext cx="4325643" cy="4853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97651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75" name="Rectangle 7174">
            <a:extLst>
              <a:ext uri="{FF2B5EF4-FFF2-40B4-BE49-F238E27FC236}">
                <a16:creationId xmlns:a16="http://schemas.microsoft.com/office/drawing/2014/main" id="{CD62DB5A-5AA0-4E7E-94AB-AD20F02CA8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177" name="Rectangle 7176">
            <a:extLst>
              <a:ext uri="{FF2B5EF4-FFF2-40B4-BE49-F238E27FC236}">
                <a16:creationId xmlns:a16="http://schemas.microsoft.com/office/drawing/2014/main" id="{0F086ECE-EF43-4B07-9DD0-59679471A0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lumOff val="1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sp useBgFill="1">
        <p:nvSpPr>
          <p:cNvPr id="7179" name="Rectangle 7178">
            <a:extLst>
              <a:ext uri="{FF2B5EF4-FFF2-40B4-BE49-F238E27FC236}">
                <a16:creationId xmlns:a16="http://schemas.microsoft.com/office/drawing/2014/main" id="{5DB84597-3185-4C7A-A2CB-6413E167EE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sp useBgFill="1">
        <p:nvSpPr>
          <p:cNvPr id="7181" name="Rectangle 7180">
            <a:extLst>
              <a:ext uri="{FF2B5EF4-FFF2-40B4-BE49-F238E27FC236}">
                <a16:creationId xmlns:a16="http://schemas.microsoft.com/office/drawing/2014/main" id="{55D20674-CF0C-4687-81B6-A613F871AF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7170" name="Picture 2" descr="My Idol Cristiano Ronaldo dos Santos Aveiro - презентация онлайн">
            <a:extLst>
              <a:ext uri="{FF2B5EF4-FFF2-40B4-BE49-F238E27FC236}">
                <a16:creationId xmlns:a16="http://schemas.microsoft.com/office/drawing/2014/main" id="{C4099FA0-0A5A-ABB0-51D1-58191BB03F4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32" b="16868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83" name="Rectangle 7182">
            <a:extLst>
              <a:ext uri="{FF2B5EF4-FFF2-40B4-BE49-F238E27FC236}">
                <a16:creationId xmlns:a16="http://schemas.microsoft.com/office/drawing/2014/main" id="{6C819BFF-25C5-425C-8CD1-789F7A30D2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1840754"/>
            <a:ext cx="12188952" cy="501724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9D090D80-D16B-853E-65D0-927C2E4B6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88205"/>
            <a:ext cx="8731683" cy="1236943"/>
          </a:xfrm>
        </p:spPr>
        <p:txBody>
          <a:bodyPr vert="horz" lIns="91440" tIns="45720" rIns="91440" bIns="45720" rtlCol="0" anchor="b">
            <a:normAutofit/>
          </a:bodyPr>
          <a:lstStyle/>
          <a:p>
            <a:endParaRPr lang="en-US" sz="6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74909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B9665526-AC18-11DE-53C1-4B307ED28E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Outline</a:t>
            </a:r>
            <a:endParaRPr lang="es-ES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85C8BA8F-2830-A416-29A9-78FDF8436D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tr-TR" dirty="0" err="1"/>
              <a:t>Detecting</a:t>
            </a:r>
            <a:r>
              <a:rPr lang="tr-TR" dirty="0"/>
              <a:t> </a:t>
            </a:r>
            <a:r>
              <a:rPr lang="tr-TR" dirty="0" err="1"/>
              <a:t>Lines</a:t>
            </a:r>
            <a:endParaRPr lang="tr-TR" dirty="0"/>
          </a:p>
          <a:p>
            <a:r>
              <a:rPr lang="tr-TR" dirty="0" err="1"/>
              <a:t>Finding</a:t>
            </a:r>
            <a:r>
              <a:rPr lang="tr-TR" dirty="0"/>
              <a:t> </a:t>
            </a:r>
            <a:r>
              <a:rPr lang="tr-TR" dirty="0" err="1"/>
              <a:t>corner</a:t>
            </a:r>
            <a:r>
              <a:rPr lang="tr-TR" dirty="0"/>
              <a:t> </a:t>
            </a:r>
            <a:r>
              <a:rPr lang="tr-TR" dirty="0" err="1"/>
              <a:t>points</a:t>
            </a:r>
            <a:endParaRPr lang="tr-TR" dirty="0"/>
          </a:p>
          <a:p>
            <a:r>
              <a:rPr lang="tr-TR" dirty="0" err="1"/>
              <a:t>Obtain</a:t>
            </a:r>
            <a:r>
              <a:rPr lang="tr-TR" dirty="0"/>
              <a:t> </a:t>
            </a:r>
            <a:r>
              <a:rPr lang="tr-TR" dirty="0" err="1"/>
              <a:t>subimages</a:t>
            </a:r>
            <a:r>
              <a:rPr lang="tr-TR" dirty="0"/>
              <a:t> of </a:t>
            </a:r>
            <a:r>
              <a:rPr lang="tr-TR" dirty="0" err="1"/>
              <a:t>squares</a:t>
            </a:r>
            <a:endParaRPr lang="tr-TR" dirty="0"/>
          </a:p>
          <a:p>
            <a:pPr marL="0" indent="0">
              <a:buNone/>
            </a:pPr>
            <a:endParaRPr lang="tr-TR" dirty="0"/>
          </a:p>
          <a:p>
            <a:r>
              <a:rPr lang="tr-TR" dirty="0" err="1"/>
              <a:t>Create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dataset</a:t>
            </a:r>
            <a:endParaRPr lang="tr-TR" dirty="0"/>
          </a:p>
          <a:p>
            <a:r>
              <a:rPr lang="tr-TR" dirty="0"/>
              <a:t>Train </a:t>
            </a:r>
            <a:r>
              <a:rPr lang="tr-TR" dirty="0" err="1"/>
              <a:t>the</a:t>
            </a:r>
            <a:r>
              <a:rPr lang="tr-TR" dirty="0"/>
              <a:t> Model</a:t>
            </a:r>
          </a:p>
          <a:p>
            <a:r>
              <a:rPr lang="tr-TR" dirty="0" err="1"/>
              <a:t>Predict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pieces</a:t>
            </a:r>
            <a:endParaRPr lang="tr-TR" dirty="0"/>
          </a:p>
          <a:p>
            <a:endParaRPr lang="tr-TR" dirty="0"/>
          </a:p>
          <a:p>
            <a:r>
              <a:rPr lang="tr-TR" dirty="0"/>
              <a:t>FEN </a:t>
            </a:r>
            <a:r>
              <a:rPr lang="tr-TR" dirty="0" err="1"/>
              <a:t>notation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analysis</a:t>
            </a:r>
            <a:r>
              <a:rPr lang="tr-TR" dirty="0"/>
              <a:t> board</a:t>
            </a:r>
          </a:p>
          <a:p>
            <a:endParaRPr lang="tr-TR" dirty="0"/>
          </a:p>
          <a:p>
            <a:r>
              <a:rPr lang="tr-TR" dirty="0" err="1"/>
              <a:t>Results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further</a:t>
            </a:r>
            <a:r>
              <a:rPr lang="tr-TR" dirty="0"/>
              <a:t> </a:t>
            </a:r>
            <a:r>
              <a:rPr lang="tr-TR" dirty="0" err="1"/>
              <a:t>work</a:t>
            </a:r>
            <a:endParaRPr lang="es-ES" dirty="0"/>
          </a:p>
        </p:txBody>
      </p:sp>
      <p:pic>
        <p:nvPicPr>
          <p:cNvPr id="3074" name="Picture 2" descr="The Queen's Gambit Phone Wallpaper | Moviemania | Queen's gambit, The queen's  gambit, Queen's gambit wallpaper">
            <a:extLst>
              <a:ext uri="{FF2B5EF4-FFF2-40B4-BE49-F238E27FC236}">
                <a16:creationId xmlns:a16="http://schemas.microsoft.com/office/drawing/2014/main" id="{486DDA81-19FA-0C4C-F1FF-4CA11E1C46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3644" y="489527"/>
            <a:ext cx="3305545" cy="5878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94795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80A97F9-87C9-4710-B480-406EA55C9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D6F0AC2-F229-46DE-A0A2-5CB386CE90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0" y="0"/>
            <a:ext cx="12188952" cy="6858000"/>
          </a:xfrm>
          <a:prstGeom prst="rect">
            <a:avLst/>
          </a:prstGeom>
          <a:solidFill>
            <a:schemeClr val="bg2">
              <a:lumMod val="90000"/>
              <a:lumOff val="1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4A1685BB-0612-4EC2-10CA-D74E6C08E8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777240"/>
            <a:ext cx="4459295" cy="1812537"/>
          </a:xfrm>
        </p:spPr>
        <p:txBody>
          <a:bodyPr anchor="b">
            <a:normAutofit/>
          </a:bodyPr>
          <a:lstStyle/>
          <a:p>
            <a:r>
              <a:rPr lang="tr-TR" sz="4400" dirty="0" err="1"/>
              <a:t>Detecting</a:t>
            </a:r>
            <a:r>
              <a:rPr lang="tr-TR" sz="4400" dirty="0"/>
              <a:t> </a:t>
            </a:r>
            <a:r>
              <a:rPr lang="tr-TR" sz="4400" dirty="0" err="1"/>
              <a:t>Lines</a:t>
            </a:r>
            <a:endParaRPr lang="es-ES" sz="4400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F39F2136-DC87-8D12-0F6B-F35F25EFC7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240" y="2786743"/>
            <a:ext cx="4459295" cy="3390220"/>
          </a:xfrm>
        </p:spPr>
        <p:txBody>
          <a:bodyPr anchor="t">
            <a:normAutofit/>
          </a:bodyPr>
          <a:lstStyle/>
          <a:p>
            <a:r>
              <a:rPr lang="tr-TR" dirty="0" err="1"/>
              <a:t>Canny</a:t>
            </a:r>
            <a:r>
              <a:rPr lang="tr-TR" dirty="0"/>
              <a:t> </a:t>
            </a:r>
            <a:r>
              <a:rPr lang="tr-TR" dirty="0" err="1"/>
              <a:t>Edge</a:t>
            </a:r>
            <a:r>
              <a:rPr lang="tr-TR" dirty="0"/>
              <a:t> </a:t>
            </a:r>
            <a:r>
              <a:rPr lang="tr-TR" dirty="0" err="1"/>
              <a:t>detector</a:t>
            </a:r>
            <a:endParaRPr lang="es-E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988DF46-BB01-4433-86D4-321BC88CE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24167" y="476600"/>
            <a:ext cx="5888959" cy="588741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Resim 6" descr="ekran görüntüsü, metin, çizim, siyah beyaz içeren bir resim&#10;&#10;Açıklama otomatik olarak oluşturuldu">
            <a:extLst>
              <a:ext uri="{FF2B5EF4-FFF2-40B4-BE49-F238E27FC236}">
                <a16:creationId xmlns:a16="http://schemas.microsoft.com/office/drawing/2014/main" id="{6B7A774A-6CBC-D527-5877-1F182115A3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0" r="1" b="1"/>
          <a:stretch/>
        </p:blipFill>
        <p:spPr>
          <a:xfrm>
            <a:off x="5821119" y="378691"/>
            <a:ext cx="5888959" cy="6004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469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0A97F9-87C9-4710-B480-406EA55C9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D6F0AC2-F229-46DE-A0A2-5CB386CE90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0" y="0"/>
            <a:ext cx="12188952" cy="6858000"/>
          </a:xfrm>
          <a:prstGeom prst="rect">
            <a:avLst/>
          </a:prstGeom>
          <a:solidFill>
            <a:schemeClr val="bg2">
              <a:lumMod val="90000"/>
              <a:lumOff val="1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E717D5E6-776E-D023-DC8A-DA59FBB98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777240"/>
            <a:ext cx="3948953" cy="1812537"/>
          </a:xfrm>
        </p:spPr>
        <p:txBody>
          <a:bodyPr anchor="b">
            <a:normAutofit/>
          </a:bodyPr>
          <a:lstStyle/>
          <a:p>
            <a:r>
              <a:rPr lang="tr-TR" sz="4400" dirty="0" err="1"/>
              <a:t>Detecting</a:t>
            </a:r>
            <a:r>
              <a:rPr lang="tr-TR" sz="4400" dirty="0"/>
              <a:t> </a:t>
            </a:r>
            <a:r>
              <a:rPr lang="tr-TR" sz="4400" dirty="0" err="1"/>
              <a:t>Lines</a:t>
            </a:r>
            <a:endParaRPr lang="es-ES" sz="4400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48DCD5AC-B263-113E-BB6B-0F215864C3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240" y="2786743"/>
            <a:ext cx="3948953" cy="3390220"/>
          </a:xfrm>
        </p:spPr>
        <p:txBody>
          <a:bodyPr anchor="t">
            <a:normAutofit/>
          </a:bodyPr>
          <a:lstStyle/>
          <a:p>
            <a:r>
              <a:rPr lang="tr-TR" dirty="0" err="1"/>
              <a:t>Hough</a:t>
            </a:r>
            <a:r>
              <a:rPr lang="tr-TR" dirty="0"/>
              <a:t> </a:t>
            </a:r>
            <a:r>
              <a:rPr lang="tr-TR" dirty="0" err="1"/>
              <a:t>Line</a:t>
            </a:r>
            <a:r>
              <a:rPr lang="tr-TR" dirty="0"/>
              <a:t> </a:t>
            </a:r>
            <a:r>
              <a:rPr lang="tr-TR" dirty="0" err="1"/>
              <a:t>Transform</a:t>
            </a:r>
            <a:endParaRPr lang="tr-TR" dirty="0"/>
          </a:p>
          <a:p>
            <a:r>
              <a:rPr lang="tr-TR" dirty="0" err="1"/>
              <a:t>minLineLength</a:t>
            </a:r>
            <a:r>
              <a:rPr lang="tr-TR" dirty="0"/>
              <a:t> = 400</a:t>
            </a:r>
          </a:p>
          <a:p>
            <a:r>
              <a:rPr lang="tr-TR" dirty="0" err="1"/>
              <a:t>threshold</a:t>
            </a:r>
            <a:r>
              <a:rPr lang="tr-TR" dirty="0"/>
              <a:t> = 215</a:t>
            </a:r>
          </a:p>
          <a:p>
            <a:r>
              <a:rPr lang="tr-TR" dirty="0" err="1"/>
              <a:t>maxLineGap</a:t>
            </a:r>
            <a:r>
              <a:rPr lang="tr-TR" dirty="0"/>
              <a:t> = 1500</a:t>
            </a:r>
          </a:p>
          <a:p>
            <a:endParaRPr lang="es-E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988DF46-BB01-4433-86D4-321BC88CE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24167" y="476600"/>
            <a:ext cx="5888959" cy="59063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Resim 4" descr="salon oyun ve sporları, masa oyunu, masaüstü oyunu, oyunlar içeren bir resim&#10;&#10;Açıklama otomatik olarak oluşturuldu">
            <a:extLst>
              <a:ext uri="{FF2B5EF4-FFF2-40B4-BE49-F238E27FC236}">
                <a16:creationId xmlns:a16="http://schemas.microsoft.com/office/drawing/2014/main" id="{5907F5E4-494C-6B21-E36B-4035E19706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6175" y="493711"/>
            <a:ext cx="6057791" cy="5906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78624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80A97F9-87C9-4710-B480-406EA55C9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D6F0AC2-F229-46DE-A0A2-5CB386CE90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0" y="0"/>
            <a:ext cx="12188952" cy="6858000"/>
          </a:xfrm>
          <a:prstGeom prst="rect">
            <a:avLst/>
          </a:prstGeom>
          <a:solidFill>
            <a:schemeClr val="bg2">
              <a:lumMod val="90000"/>
              <a:lumOff val="1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089E2370-832B-9727-BF36-C2C33E6B8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777240"/>
            <a:ext cx="3948953" cy="1812537"/>
          </a:xfrm>
        </p:spPr>
        <p:txBody>
          <a:bodyPr anchor="b">
            <a:normAutofit/>
          </a:bodyPr>
          <a:lstStyle/>
          <a:p>
            <a:r>
              <a:rPr lang="tr-TR" sz="4400"/>
              <a:t>Corner Points</a:t>
            </a:r>
            <a:endParaRPr lang="es-ES" sz="440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9F9E845-B936-9CD6-9BAA-EE7E718904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240" y="2786743"/>
            <a:ext cx="3948953" cy="3390220"/>
          </a:xfrm>
        </p:spPr>
        <p:txBody>
          <a:bodyPr anchor="t">
            <a:normAutofit/>
          </a:bodyPr>
          <a:lstStyle/>
          <a:p>
            <a:r>
              <a:rPr lang="tr-TR" dirty="0"/>
              <a:t>Horizontal </a:t>
            </a:r>
            <a:r>
              <a:rPr lang="tr-TR"/>
              <a:t>and</a:t>
            </a:r>
            <a:r>
              <a:rPr lang="tr-TR" dirty="0"/>
              <a:t> </a:t>
            </a:r>
            <a:r>
              <a:rPr lang="tr-TR"/>
              <a:t>vertical</a:t>
            </a:r>
            <a:r>
              <a:rPr lang="tr-TR" dirty="0"/>
              <a:t> </a:t>
            </a:r>
          </a:p>
          <a:p>
            <a:pPr marL="0" indent="0">
              <a:buNone/>
            </a:pPr>
            <a:r>
              <a:rPr lang="tr-TR"/>
              <a:t>lines</a:t>
            </a:r>
            <a:r>
              <a:rPr lang="tr-TR" dirty="0"/>
              <a:t> </a:t>
            </a:r>
            <a:r>
              <a:rPr lang="tr-TR"/>
              <a:t>are</a:t>
            </a:r>
            <a:r>
              <a:rPr lang="tr-TR" dirty="0"/>
              <a:t> </a:t>
            </a:r>
            <a:r>
              <a:rPr lang="tr-TR"/>
              <a:t>seperated</a:t>
            </a:r>
            <a:endParaRPr lang="tr-TR" dirty="0"/>
          </a:p>
          <a:p>
            <a:pPr marL="0" indent="0">
              <a:buNone/>
            </a:pPr>
            <a:endParaRPr lang="tr-TR" dirty="0"/>
          </a:p>
          <a:p>
            <a:r>
              <a:rPr lang="tr-TR"/>
              <a:t>Intersection</a:t>
            </a:r>
            <a:r>
              <a:rPr lang="tr-TR" dirty="0"/>
              <a:t> </a:t>
            </a:r>
            <a:r>
              <a:rPr lang="tr-TR"/>
              <a:t>points</a:t>
            </a:r>
            <a:endParaRPr lang="tr-TR" dirty="0"/>
          </a:p>
          <a:p>
            <a:pPr marL="0" indent="0">
              <a:buNone/>
            </a:pPr>
            <a:r>
              <a:rPr lang="tr-TR"/>
              <a:t>marked</a:t>
            </a:r>
            <a:endParaRPr lang="tr-TR" dirty="0"/>
          </a:p>
          <a:p>
            <a:pPr marL="0" indent="0">
              <a:buNone/>
            </a:pPr>
            <a:endParaRPr lang="tr-TR" dirty="0"/>
          </a:p>
          <a:p>
            <a:pPr marL="0" indent="0">
              <a:buNone/>
            </a:pPr>
            <a:endParaRPr lang="tr-TR" dirty="0"/>
          </a:p>
          <a:p>
            <a:pPr marL="0" indent="0">
              <a:buNone/>
            </a:pPr>
            <a:endParaRPr lang="es-E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988DF46-BB01-4433-86D4-321BC88CE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24167" y="476600"/>
            <a:ext cx="5888959" cy="59063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Resim 6">
            <a:extLst>
              <a:ext uri="{FF2B5EF4-FFF2-40B4-BE49-F238E27FC236}">
                <a16:creationId xmlns:a16="http://schemas.microsoft.com/office/drawing/2014/main" id="{94561ECD-43F4-C1F2-40C3-C74BF13F0D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1119" y="552877"/>
            <a:ext cx="5888959" cy="5771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6564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0A97F9-87C9-4710-B480-406EA55C9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D6F0AC2-F229-46DE-A0A2-5CB386CE90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0" y="0"/>
            <a:ext cx="12188952" cy="6858000"/>
          </a:xfrm>
          <a:prstGeom prst="rect">
            <a:avLst/>
          </a:prstGeom>
          <a:solidFill>
            <a:schemeClr val="bg2">
              <a:lumMod val="90000"/>
              <a:lumOff val="1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AEB8DF57-21D0-3C31-7234-B7306E7F6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777240"/>
            <a:ext cx="4459295" cy="1812537"/>
          </a:xfrm>
        </p:spPr>
        <p:txBody>
          <a:bodyPr anchor="b">
            <a:normAutofit/>
          </a:bodyPr>
          <a:lstStyle/>
          <a:p>
            <a:r>
              <a:rPr lang="tr-TR" sz="4400"/>
              <a:t>Subimages</a:t>
            </a:r>
            <a:endParaRPr lang="es-ES" sz="440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D98AF69E-814E-3F11-0CBB-2F186E8F63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240" y="2786743"/>
            <a:ext cx="4459295" cy="3390220"/>
          </a:xfrm>
        </p:spPr>
        <p:txBody>
          <a:bodyPr anchor="t">
            <a:normAutofit/>
          </a:bodyPr>
          <a:lstStyle/>
          <a:p>
            <a:r>
              <a:rPr lang="tr-TR"/>
              <a:t>Subimages</a:t>
            </a:r>
            <a:r>
              <a:rPr lang="tr-TR" dirty="0"/>
              <a:t> </a:t>
            </a:r>
            <a:r>
              <a:rPr lang="tr-TR"/>
              <a:t>are</a:t>
            </a:r>
            <a:r>
              <a:rPr lang="tr-TR" dirty="0"/>
              <a:t> </a:t>
            </a:r>
            <a:r>
              <a:rPr lang="tr-TR"/>
              <a:t>saved</a:t>
            </a:r>
            <a:r>
              <a:rPr lang="tr-TR" dirty="0"/>
              <a:t> as </a:t>
            </a:r>
            <a:r>
              <a:rPr lang="tr-TR"/>
              <a:t>png</a:t>
            </a:r>
            <a:r>
              <a:rPr lang="tr-TR" dirty="0"/>
              <a:t> </a:t>
            </a:r>
          </a:p>
          <a:p>
            <a:pPr marL="0" indent="0">
              <a:buNone/>
            </a:pPr>
            <a:r>
              <a:rPr lang="tr-TR" dirty="0"/>
              <a:t>format in </a:t>
            </a:r>
            <a:r>
              <a:rPr lang="tr-TR"/>
              <a:t>another</a:t>
            </a:r>
            <a:r>
              <a:rPr lang="tr-TR" dirty="0"/>
              <a:t> </a:t>
            </a:r>
            <a:r>
              <a:rPr lang="tr-TR"/>
              <a:t>folder</a:t>
            </a:r>
            <a:r>
              <a:rPr lang="tr-TR" dirty="0"/>
              <a:t> </a:t>
            </a:r>
            <a:r>
              <a:rPr lang="tr-TR"/>
              <a:t>to</a:t>
            </a:r>
            <a:r>
              <a:rPr lang="tr-TR" dirty="0"/>
              <a:t> be </a:t>
            </a:r>
          </a:p>
          <a:p>
            <a:pPr marL="0" indent="0">
              <a:buNone/>
            </a:pPr>
            <a:r>
              <a:rPr lang="tr-TR"/>
              <a:t>categorized</a:t>
            </a:r>
            <a:endParaRPr lang="es-E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988DF46-BB01-4433-86D4-321BC88CE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24167" y="476600"/>
            <a:ext cx="5888959" cy="588741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D0CFE4B0-7BC7-0874-85BC-C2CD0A0DDB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50" r="2" b="2"/>
          <a:stretch/>
        </p:blipFill>
        <p:spPr>
          <a:xfrm>
            <a:off x="5821119" y="493987"/>
            <a:ext cx="5888959" cy="5888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83673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364AA7E2-EBF7-FAB3-CC04-989E9DA708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Dataset</a:t>
            </a:r>
            <a:endParaRPr lang="es-ES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D2861ABB-922A-DB27-7F92-E6DD122E82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13 </a:t>
            </a:r>
            <a:r>
              <a:rPr lang="tr-TR" dirty="0" err="1"/>
              <a:t>categories</a:t>
            </a:r>
            <a:endParaRPr lang="tr-TR" dirty="0"/>
          </a:p>
          <a:p>
            <a:endParaRPr lang="tr-TR" dirty="0"/>
          </a:p>
          <a:p>
            <a:r>
              <a:rPr lang="tr-TR" dirty="0" err="1"/>
              <a:t>From</a:t>
            </a:r>
            <a:r>
              <a:rPr lang="tr-TR" dirty="0"/>
              <a:t> 12 </a:t>
            </a:r>
            <a:r>
              <a:rPr lang="tr-TR" dirty="0" err="1"/>
              <a:t>to</a:t>
            </a:r>
            <a:r>
              <a:rPr lang="tr-TR" dirty="0"/>
              <a:t> 43 </a:t>
            </a:r>
            <a:r>
              <a:rPr lang="tr-TR" dirty="0" err="1"/>
              <a:t>images</a:t>
            </a:r>
            <a:r>
              <a:rPr lang="tr-TR" dirty="0"/>
              <a:t> </a:t>
            </a:r>
          </a:p>
          <a:p>
            <a:pPr marL="0" indent="0">
              <a:buNone/>
            </a:pPr>
            <a:r>
              <a:rPr lang="tr-TR" dirty="0" err="1"/>
              <a:t>per</a:t>
            </a:r>
            <a:r>
              <a:rPr lang="tr-TR" dirty="0"/>
              <a:t> </a:t>
            </a:r>
            <a:r>
              <a:rPr lang="tr-TR" dirty="0" err="1"/>
              <a:t>category</a:t>
            </a:r>
            <a:endParaRPr lang="tr-TR" dirty="0"/>
          </a:p>
          <a:p>
            <a:pPr marL="0" indent="0">
              <a:buNone/>
            </a:pPr>
            <a:endParaRPr lang="tr-TR" dirty="0"/>
          </a:p>
          <a:p>
            <a:r>
              <a:rPr lang="tr-TR" dirty="0" err="1"/>
              <a:t>Non-uniform</a:t>
            </a:r>
            <a:r>
              <a:rPr lang="tr-TR" dirty="0"/>
              <a:t> </a:t>
            </a:r>
            <a:r>
              <a:rPr lang="tr-TR" dirty="0" err="1"/>
              <a:t>input</a:t>
            </a:r>
            <a:r>
              <a:rPr lang="tr-TR" dirty="0"/>
              <a:t> </a:t>
            </a:r>
            <a:r>
              <a:rPr lang="tr-TR" dirty="0" err="1"/>
              <a:t>dimension</a:t>
            </a:r>
            <a:endParaRPr lang="tr-TR" dirty="0"/>
          </a:p>
          <a:p>
            <a:pPr marL="0" indent="0">
              <a:buNone/>
            </a:pPr>
            <a:endParaRPr lang="tr-TR" dirty="0"/>
          </a:p>
          <a:p>
            <a:pPr marL="0" indent="0">
              <a:buNone/>
            </a:pPr>
            <a:endParaRPr lang="tr-TR" dirty="0"/>
          </a:p>
          <a:p>
            <a:endParaRPr lang="es-ES" dirty="0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EF84E3C4-E124-FDF6-B39E-05E9BA1195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1166" y="365125"/>
            <a:ext cx="6253886" cy="3449493"/>
          </a:xfrm>
          <a:prstGeom prst="rect">
            <a:avLst/>
          </a:prstGeom>
        </p:spPr>
      </p:pic>
      <p:pic>
        <p:nvPicPr>
          <p:cNvPr id="7" name="Resim 6">
            <a:extLst>
              <a:ext uri="{FF2B5EF4-FFF2-40B4-BE49-F238E27FC236}">
                <a16:creationId xmlns:a16="http://schemas.microsoft.com/office/drawing/2014/main" id="{BAA29503-4462-1102-FC02-6BCFEAD10E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1910" y="3883951"/>
            <a:ext cx="5892397" cy="2502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3016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2F73A46B-DE19-0AB9-9C5E-BB848D9BF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Model </a:t>
            </a:r>
            <a:r>
              <a:rPr lang="tr-TR" dirty="0" err="1"/>
              <a:t>Summary</a:t>
            </a:r>
            <a:endParaRPr lang="es-ES" dirty="0"/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DAD8005B-083D-B5B7-54A3-45EBDC7305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51112" y="1817159"/>
            <a:ext cx="4689775" cy="4351338"/>
          </a:xfrm>
        </p:spPr>
      </p:pic>
    </p:spTree>
    <p:extLst>
      <p:ext uri="{BB962C8B-B14F-4D97-AF65-F5344CB8AC3E}">
        <p14:creationId xmlns:p14="http://schemas.microsoft.com/office/powerpoint/2010/main" val="19707224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FCD0358-ACA0-BC3B-700A-44BB66CEF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Training</a:t>
            </a:r>
            <a:endParaRPr lang="es-ES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E2CEFAAE-B9C5-5610-17D1-B9A44C696A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sz="2800" dirty="0" err="1"/>
              <a:t>Accuracy</a:t>
            </a:r>
            <a:endParaRPr lang="es-ES" dirty="0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56046786-AFE2-ABA2-EB03-D75ED29763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7236" y="1690688"/>
            <a:ext cx="8865440" cy="4678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358053"/>
      </p:ext>
    </p:extLst>
  </p:cSld>
  <p:clrMapOvr>
    <a:masterClrMapping/>
  </p:clrMapOvr>
</p:sld>
</file>

<file path=ppt/theme/theme1.xml><?xml version="1.0" encoding="utf-8"?>
<a:theme xmlns:a="http://schemas.openxmlformats.org/drawingml/2006/main" name="CelebrationVTI">
  <a:themeElements>
    <a:clrScheme name="AnalogousFromDarkSeedLeftStep">
      <a:dk1>
        <a:srgbClr val="000000"/>
      </a:dk1>
      <a:lt1>
        <a:srgbClr val="FFFFFF"/>
      </a:lt1>
      <a:dk2>
        <a:srgbClr val="412E24"/>
      </a:dk2>
      <a:lt2>
        <a:srgbClr val="E8E2E8"/>
      </a:lt2>
      <a:accent1>
        <a:srgbClr val="47B547"/>
      </a:accent1>
      <a:accent2>
        <a:srgbClr val="6CB13B"/>
      </a:accent2>
      <a:accent3>
        <a:srgbClr val="98A942"/>
      </a:accent3>
      <a:accent4>
        <a:srgbClr val="B1933B"/>
      </a:accent4>
      <a:accent5>
        <a:srgbClr val="C3744D"/>
      </a:accent5>
      <a:accent6>
        <a:srgbClr val="B13B45"/>
      </a:accent6>
      <a:hlink>
        <a:srgbClr val="AF743A"/>
      </a:hlink>
      <a:folHlink>
        <a:srgbClr val="7F7F7F"/>
      </a:folHlink>
    </a:clrScheme>
    <a:fontScheme name="Custom 10">
      <a:majorFont>
        <a:latin typeface="Gill Sans Nov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brationVTI" id="{BAD6E4D6-FB5F-472A-BAD2-154760D77BE0}" vid="{59D360FE-6438-46F1-A5A6-11415132A23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</TotalTime>
  <Words>237</Words>
  <Application>Microsoft Office PowerPoint</Application>
  <PresentationFormat>Geniş ekran</PresentationFormat>
  <Paragraphs>91</Paragraphs>
  <Slides>17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4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17</vt:i4>
      </vt:variant>
    </vt:vector>
  </HeadingPairs>
  <TitlesOfParts>
    <vt:vector size="22" baseType="lpstr">
      <vt:lpstr>Arial</vt:lpstr>
      <vt:lpstr>AvenirNext LT Pro Medium</vt:lpstr>
      <vt:lpstr>Calibri</vt:lpstr>
      <vt:lpstr>Gill Sans Nova</vt:lpstr>
      <vt:lpstr>CelebrationVTI</vt:lpstr>
      <vt:lpstr>Chessboard Detection and Piece Recognition</vt:lpstr>
      <vt:lpstr>Outline</vt:lpstr>
      <vt:lpstr>Detecting Lines</vt:lpstr>
      <vt:lpstr>Detecting Lines</vt:lpstr>
      <vt:lpstr>Corner Points</vt:lpstr>
      <vt:lpstr>Subimages</vt:lpstr>
      <vt:lpstr>Dataset</vt:lpstr>
      <vt:lpstr>Model Summary</vt:lpstr>
      <vt:lpstr>Training</vt:lpstr>
      <vt:lpstr>Training</vt:lpstr>
      <vt:lpstr>Prediction</vt:lpstr>
      <vt:lpstr>FEN Notation</vt:lpstr>
      <vt:lpstr>Analysis Board</vt:lpstr>
      <vt:lpstr>Results</vt:lpstr>
      <vt:lpstr>Possible Reasons</vt:lpstr>
      <vt:lpstr>Further work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Chessboard Detection and Piece Recognition</dc:title>
  <dc:creator>Sait Sevban CANDER</dc:creator>
  <cp:lastModifiedBy>Sait Sevban CANDER</cp:lastModifiedBy>
  <cp:revision>8</cp:revision>
  <dcterms:created xsi:type="dcterms:W3CDTF">2023-06-07T01:29:10Z</dcterms:created>
  <dcterms:modified xsi:type="dcterms:W3CDTF">2023-06-07T03:17:40Z</dcterms:modified>
</cp:coreProperties>
</file>

<file path=docProps/thumbnail.jpeg>
</file>